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71" r:id="rId4"/>
    <p:sldId id="258" r:id="rId5"/>
    <p:sldId id="259" r:id="rId6"/>
    <p:sldId id="269" r:id="rId7"/>
    <p:sldId id="270" r:id="rId8"/>
    <p:sldId id="257" r:id="rId9"/>
    <p:sldId id="300" r:id="rId10"/>
    <p:sldId id="307" r:id="rId11"/>
    <p:sldId id="309" r:id="rId12"/>
    <p:sldId id="310" r:id="rId13"/>
    <p:sldId id="312" r:id="rId14"/>
    <p:sldId id="313" r:id="rId15"/>
    <p:sldId id="277" r:id="rId16"/>
    <p:sldId id="278" r:id="rId17"/>
    <p:sldId id="279" r:id="rId18"/>
    <p:sldId id="280" r:id="rId19"/>
    <p:sldId id="282" r:id="rId20"/>
    <p:sldId id="308" r:id="rId21"/>
    <p:sldId id="272" r:id="rId22"/>
    <p:sldId id="276" r:id="rId23"/>
    <p:sldId id="265" r:id="rId24"/>
    <p:sldId id="322" r:id="rId25"/>
    <p:sldId id="283" r:id="rId26"/>
    <p:sldId id="299" r:id="rId27"/>
    <p:sldId id="315" r:id="rId28"/>
    <p:sldId id="316" r:id="rId29"/>
    <p:sldId id="317" r:id="rId30"/>
    <p:sldId id="319" r:id="rId31"/>
    <p:sldId id="321" r:id="rId32"/>
    <p:sldId id="273" r:id="rId33"/>
    <p:sldId id="266" r:id="rId34"/>
    <p:sldId id="311" r:id="rId35"/>
    <p:sldId id="274" r:id="rId36"/>
    <p:sldId id="333" r:id="rId37"/>
    <p:sldId id="320" r:id="rId38"/>
    <p:sldId id="331" r:id="rId39"/>
    <p:sldId id="332" r:id="rId40"/>
    <p:sldId id="290" r:id="rId41"/>
    <p:sldId id="281" r:id="rId42"/>
    <p:sldId id="318" r:id="rId43"/>
    <p:sldId id="267" r:id="rId44"/>
    <p:sldId id="325" r:id="rId45"/>
    <p:sldId id="326" r:id="rId46"/>
    <p:sldId id="328" r:id="rId47"/>
    <p:sldId id="330" r:id="rId48"/>
    <p:sldId id="298" r:id="rId49"/>
    <p:sldId id="327" r:id="rId50"/>
    <p:sldId id="324" r:id="rId51"/>
    <p:sldId id="323" r:id="rId52"/>
    <p:sldId id="285" r:id="rId53"/>
    <p:sldId id="284" r:id="rId54"/>
    <p:sldId id="275" r:id="rId55"/>
    <p:sldId id="314" r:id="rId56"/>
    <p:sldId id="268" r:id="rId57"/>
    <p:sldId id="294" r:id="rId58"/>
    <p:sldId id="291" r:id="rId59"/>
    <p:sldId id="305" r:id="rId60"/>
    <p:sldId id="297" r:id="rId61"/>
    <p:sldId id="304" r:id="rId62"/>
    <p:sldId id="289" r:id="rId63"/>
    <p:sldId id="302" r:id="rId64"/>
    <p:sldId id="301" r:id="rId65"/>
    <p:sldId id="286" r:id="rId66"/>
    <p:sldId id="287" r:id="rId67"/>
    <p:sldId id="292" r:id="rId68"/>
    <p:sldId id="303" r:id="rId69"/>
    <p:sldId id="306" r:id="rId70"/>
    <p:sldId id="295" r:id="rId71"/>
    <p:sldId id="293" r:id="rId72"/>
    <p:sldId id="296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2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5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19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1899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6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67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42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32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3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1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4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0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2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2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2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4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ABAB6-752F-4196-9C54-C2F4602D4861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04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/>
              <a:t>차 산업혁명을 위한 금융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9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34ECD1-CCD7-4F56-BCD1-58E2C31F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C447BC-8714-4EB0-94FA-A40AC709E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D3851B-B172-4A56-AEE1-00ED2A40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25" y="643467"/>
            <a:ext cx="598555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27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BDBF14-7FED-43E1-81E2-58C7C3DA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B81A7F-8077-4E94-B624-062A653A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70981"/>
            <a:ext cx="6112382" cy="411057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93308C-4AEE-42DD-9A7D-931D8AFAD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02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CB2F4D-F781-4D49-8DD3-E45B4640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9D6DF2-1779-49B8-BC32-5EE97A6A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A9F15B-2B41-403D-BAC1-AB7681F4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815" y="643467"/>
            <a:ext cx="5723971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1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616486-838C-405B-A4B3-D8C42271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B9326-DA81-493D-B118-29F7E9730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7487B4E-8D1D-4FDE-B365-37211C4A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56424"/>
            <a:ext cx="6844045" cy="41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9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945C0BB-B4ED-4B6B-BC1B-F25C149C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D6B46-2264-4137-9F9B-9924C776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DE1CB67-B479-489D-AD92-A9716540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42548"/>
            <a:ext cx="6844045" cy="4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8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1.3 </a:t>
            </a:r>
            <a:r>
              <a:rPr lang="ko-KR" altLang="en-US" dirty="0">
                <a:solidFill>
                  <a:srgbClr val="FFFFFF"/>
                </a:solidFill>
              </a:rPr>
              <a:t>지급결제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78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F37B30-35E5-4A3C-92CD-473580D4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지급결제</a:t>
            </a:r>
          </a:p>
        </p:txBody>
      </p:sp>
      <p:sp useBgFill="1">
        <p:nvSpPr>
          <p:cNvPr id="57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86F4E2-D9B6-4DA1-BD94-5BC3CC0EA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한국은행의 </a:t>
            </a:r>
            <a:r>
              <a:rPr lang="ko-KR" altLang="en-US" dirty="0" err="1">
                <a:solidFill>
                  <a:srgbClr val="FFFFFF"/>
                </a:solidFill>
              </a:rPr>
              <a:t>청산소</a:t>
            </a:r>
            <a:endParaRPr lang="en-US" altLang="ko-KR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참여기관 시중은행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>
                <a:solidFill>
                  <a:srgbClr val="FFFFFF"/>
                </a:solidFill>
              </a:rPr>
              <a:t>투자은행 등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544D76-9168-498A-9893-446F3691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51" y="1858963"/>
            <a:ext cx="5129656" cy="35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51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0B30B28-39AC-4D54-8BB4-C1619CCB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어음수표 교환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3BDA85-961C-41D3-8BE2-BFC021B8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B75974-70B2-44F0-A7F9-DCC35FCA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94" y="803564"/>
            <a:ext cx="7123981" cy="54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36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55B3B4-CB21-40DC-892C-B2737ABE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>
                <a:solidFill>
                  <a:srgbClr val="FFFFFF"/>
                </a:solidFill>
              </a:rPr>
              <a:t>오픈뱅킹 서비스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1CBBFD-D624-4F22-B2E0-E50689400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9BF4F8-B0A5-4FF7-9D59-72DB98B1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20813"/>
            <a:ext cx="6844045" cy="44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E8D788-6A78-40FC-A18F-7011F98B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지급결제 수단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48C476-4636-42B3-A9B8-771F1E96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1420813"/>
            <a:ext cx="6112382" cy="1993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998CB8-9EA7-418E-9F38-63E393E1F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A844E2-D593-44E9-AA62-43836E0B5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206" y="4387273"/>
            <a:ext cx="6018880" cy="1256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62CE1-5F83-45BD-B6A6-BB94AC3958BD}"/>
              </a:ext>
            </a:extLst>
          </p:cNvPr>
          <p:cNvSpPr txBox="1"/>
          <p:nvPr/>
        </p:nvSpPr>
        <p:spPr>
          <a:xfrm>
            <a:off x="3352800" y="3842327"/>
            <a:ext cx="200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최근 추가된 수단</a:t>
            </a:r>
          </a:p>
        </p:txBody>
      </p:sp>
    </p:spTree>
    <p:extLst>
      <p:ext uri="{BB962C8B-B14F-4D97-AF65-F5344CB8AC3E}">
        <p14:creationId xmlns:p14="http://schemas.microsoft.com/office/powerpoint/2010/main" val="45475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/>
              <a:t>1. </a:t>
            </a:r>
            <a:r>
              <a:rPr lang="ko-KR" altLang="en-US" sz="6000"/>
              <a:t>은행</a:t>
            </a:r>
            <a:r>
              <a:rPr lang="en-US" altLang="ko-KR" sz="6000"/>
              <a:t>(Bank)</a:t>
            </a:r>
            <a:endParaRPr lang="ko-KR" altLang="en-US" sz="60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867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2B628C-EE3F-421B-9F6E-3194BA17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0F4EAC-74FB-4313-B8F8-17F00EB0F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500869"/>
            <a:ext cx="6112382" cy="38508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0F4132-41EA-43AF-8413-FE61B1E24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43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2. </a:t>
            </a:r>
            <a:r>
              <a:rPr lang="ko-KR" altLang="en-US" sz="6000" dirty="0"/>
              <a:t>신용카드</a:t>
            </a:r>
            <a:r>
              <a:rPr lang="en-US" altLang="ko-KR" sz="6000" dirty="0"/>
              <a:t>(credit card)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45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1.1 </a:t>
            </a:r>
            <a:r>
              <a:rPr lang="ko-KR" altLang="en-US" dirty="0">
                <a:solidFill>
                  <a:srgbClr val="FFFFFF"/>
                </a:solidFill>
              </a:rPr>
              <a:t>카드의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2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신용카드 거래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39772B-30B9-40F2-BBFD-972D2D25A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289" y="643467"/>
            <a:ext cx="5535023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0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59ACCB-4460-4C1B-B56B-3AFDE550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3ACEC7-19F9-4F0D-8ADB-359D90982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47B2C39-0AB0-46A8-A722-867DD7E7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270874"/>
            <a:ext cx="6844045" cy="43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8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873490-5568-4796-8E60-283FF971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CD3DE-B27E-4B24-9E5E-12A682922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AB45D9C-46B5-4A8D-981D-1BB912FA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93306"/>
            <a:ext cx="6844045" cy="38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6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1.1 </a:t>
            </a:r>
            <a:r>
              <a:rPr lang="ko-KR" altLang="en-US" dirty="0">
                <a:solidFill>
                  <a:srgbClr val="FFFFFF"/>
                </a:solidFill>
              </a:rPr>
              <a:t>카드의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09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9E6EE1-DB78-4363-905F-34C7DA13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41062-ED99-4F4A-87E5-5F991C38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8E9173E-53DC-4086-97B6-9ABC4D97D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05667"/>
            <a:ext cx="6844045" cy="48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1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00C099-5022-4BD6-8366-F0A357CB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신용카드와 선불카드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E8C1D-1F70-4AD6-8CFF-06B426BE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97A60C5-0257-4F9E-A219-5EAA5847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945781"/>
            <a:ext cx="6844045" cy="49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6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3F721-E4EA-4CF9-8C5C-CD56DC9E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2BF543-711F-4E1D-969A-64CD978E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52" y="1137621"/>
            <a:ext cx="5043853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E2DDE8-DB3B-46EB-9AE3-4CB007C2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96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</a:rPr>
              <a:t>1.1 </a:t>
            </a:r>
            <a:r>
              <a:rPr lang="ko-KR" altLang="en-US">
                <a:solidFill>
                  <a:srgbClr val="FFFFFF"/>
                </a:solidFill>
              </a:rPr>
              <a:t>은행의 다양한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0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B28D64-F6B0-499B-9F75-DC2EFC5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6A80CD-0730-4634-8706-0D6FC5EE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76EE86-93A7-4F51-A66C-BEEF9898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36491"/>
            <a:ext cx="6844045" cy="47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1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DEFFE2-095C-4A80-89B4-CB2ABA61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AA17-FB12-4A1B-A51B-35C647E54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A13DDAD-8C45-4989-8D9D-02421F12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72961"/>
            <a:ext cx="6844045" cy="35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3. </a:t>
            </a:r>
            <a:r>
              <a:rPr lang="ko-KR" altLang="en-US" sz="6000" dirty="0"/>
              <a:t>보험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37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F52033-35FC-4A3D-8A28-9A8AEBF4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3507E-439E-42FC-8F90-7FC644F83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603F626-36F8-4F49-966D-2B9ED387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47870"/>
            <a:ext cx="6844045" cy="41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5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E25895-9D15-4BBF-BEA1-9E3CF8D2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31A5F5-6BBF-4484-96EC-7E3F87867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135029"/>
            <a:ext cx="6112382" cy="258248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980B0-23BD-4805-A36E-527862E6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87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4. </a:t>
            </a:r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</a:t>
            </a:r>
            <a:r>
              <a:rPr lang="ko-KR" altLang="en-US" sz="6000" dirty="0" err="1"/>
              <a:t>페이사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52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err="1">
                <a:solidFill>
                  <a:srgbClr val="FFFFFF"/>
                </a:solidFill>
              </a:rPr>
              <a:t>핀테크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99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6B9D9-DDA9-432F-A58C-DBDAAA8E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44A94-30DE-4539-8B03-A116B062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9C6382A-79A5-424A-9342-F6BAEFC2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707182"/>
            <a:ext cx="6844045" cy="34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7D2325-8471-4A18-BAD1-DAA6FD5A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EDA9D2-F641-4FAA-B91D-03A1431C6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B5DE76-D341-434C-B568-1C012DC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67641"/>
            <a:ext cx="6844045" cy="39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8BB502-A72A-459F-BBFD-7222A514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B2307-FE56-4638-BA10-9E64AA665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2778318-B43C-41C8-8505-2366F370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47870"/>
            <a:ext cx="6844045" cy="41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85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C88772-6DB3-49EC-9C8A-A0B46ACE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878" y="1065955"/>
            <a:ext cx="3648776" cy="4817318"/>
          </a:xfrm>
        </p:spPr>
        <p:txBody>
          <a:bodyPr anchor="ctr">
            <a:normAutofit/>
          </a:bodyPr>
          <a:lstStyle/>
          <a:p>
            <a:pPr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HelveticaNeue"/>
              </a:rPr>
              <a:t>상업은행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HelveticaNeue"/>
              </a:rPr>
              <a:t>(Commercial Bank)</a:t>
            </a:r>
            <a:br>
              <a:rPr lang="ko-KR" altLang="en-US" sz="2400" b="0" i="0" dirty="0">
                <a:solidFill>
                  <a:srgbClr val="000000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17A3DD84-FAA5-438A-8462-D1E01EA0D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51410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  <a:ln w="19050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955"/>
            <a:ext cx="5749774" cy="4725246"/>
          </a:xfrm>
        </p:spPr>
        <p:txBody>
          <a:bodyPr anchor="ctr">
            <a:normAutofit/>
          </a:bodyPr>
          <a:lstStyle/>
          <a:p>
            <a:pPr algn="just" fontAlgn="base"/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 dirty="0">
                <a:solidFill>
                  <a:srgbClr val="0095E9"/>
                </a:solidFill>
                <a:effectLst/>
                <a:latin typeface="HelveticaNeue"/>
              </a:rPr>
              <a:t>(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수신</a:t>
            </a:r>
            <a:r>
              <a:rPr lang="en-US" altLang="ko-KR" b="0" i="0" dirty="0">
                <a:solidFill>
                  <a:srgbClr val="0095E9"/>
                </a:solidFill>
                <a:effectLst/>
                <a:latin typeface="HelveticaNeue"/>
              </a:rPr>
              <a:t>) 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이 예금을 자금원으로 </a:t>
            </a:r>
            <a:r>
              <a:rPr lang="ko-KR" altLang="en-US" b="0" i="0" dirty="0" err="1">
                <a:solidFill>
                  <a:srgbClr val="0095E9"/>
                </a:solidFill>
                <a:effectLst/>
                <a:latin typeface="HelveticaNeue"/>
              </a:rPr>
              <a:t>개인과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 dirty="0">
                <a:solidFill>
                  <a:srgbClr val="0095E9"/>
                </a:solidFill>
                <a:effectLst/>
                <a:latin typeface="HelveticaNeue"/>
              </a:rPr>
              <a:t>(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여신</a:t>
            </a:r>
            <a:r>
              <a:rPr lang="en-US" altLang="ko-KR" b="0" i="0" dirty="0">
                <a:solidFill>
                  <a:srgbClr val="0095E9"/>
                </a:solidFill>
                <a:effectLst/>
                <a:latin typeface="HelveticaNeue"/>
              </a:rPr>
              <a:t>), 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 dirty="0">
                <a:solidFill>
                  <a:srgbClr val="0095E9"/>
                </a:solidFill>
                <a:effectLst/>
                <a:latin typeface="HelveticaNeue"/>
              </a:rPr>
              <a:t>(spread between deposits and loans)</a:t>
            </a:r>
            <a:r>
              <a:rPr lang="ko-KR" altLang="en-US" b="0" i="0" dirty="0">
                <a:solidFill>
                  <a:srgbClr val="0095E9"/>
                </a:solidFill>
                <a:effectLst/>
                <a:latin typeface="HelveticaNeue"/>
              </a:rPr>
              <a:t>을 통해 수익을 창출하는 은행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을 의미합니다</a:t>
            </a:r>
            <a:endParaRPr lang="ko-KR" altLang="en-US" b="0" i="0" dirty="0">
              <a:solidFill>
                <a:srgbClr val="000000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640D31-0CFD-4B3F-AE95-530AA5174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2562" y="0"/>
            <a:ext cx="0" cy="685800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  <a:alpha val="60000"/>
              </a:schemeClr>
            </a:solidFill>
          </a:ln>
          <a:effectLst>
            <a:outerShdw blurRad="88900" dist="381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61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페이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>
                <a:solidFill>
                  <a:srgbClr val="FFFFFF"/>
                </a:solidFill>
              </a:rPr>
              <a:t>고객결제 처리 흐름</a:t>
            </a:r>
          </a:p>
        </p:txBody>
      </p:sp>
      <p:sp useBgFill="1">
        <p:nvSpPr>
          <p:cNvPr id="59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C7729-97D4-4988-97BC-8EF339FD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30376"/>
            <a:ext cx="6112382" cy="362671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36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4240EC-0350-4BB1-B94E-B9FCBE67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2765B0-DCBB-4050-A2A4-9117182C6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532333"/>
            <a:ext cx="6112382" cy="226134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6CD22-AAE0-492B-9B8A-4846F0E83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2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DAE3B13-E8B7-4FED-8D05-95D64A66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8663D5-1918-4C45-ACD5-A44C9FC2C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ACBE7A-A33F-4E22-803D-F817F436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67" y="334299"/>
            <a:ext cx="6844045" cy="36963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EC626D-CBD9-4D22-B196-AEF08762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44" y="4396509"/>
            <a:ext cx="6744517" cy="18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1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EBC80D-3E66-4B88-A93F-99481557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A87BE-F233-4B05-8430-E9468270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86262"/>
            <a:ext cx="6112382" cy="40800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38641-ADA1-4AF6-8BF0-DBEECF30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35A3B3-580D-4FD4-8EAA-127F30BD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CA6C6-99B5-4CA1-8238-F7DD40F79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E9412DAF-9BC0-4502-BFCF-388F67AB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561746"/>
            <a:ext cx="6844045" cy="373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38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147F62A-68FC-43B2-8B1F-5D3F848B6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56513-F866-4DC3-8D1C-2CF26B19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6305849-FE2E-47E0-B087-2AB69BEE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954" y="643467"/>
            <a:ext cx="6529692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9F1CBF7-F75F-4901-AF47-CA0DADED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29499A-1446-4C09-B18B-D4105BC53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657473-1A20-46E5-9A1A-2FDE112B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553191"/>
            <a:ext cx="6844045" cy="37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7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종합결제서비스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7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928369-1007-49CE-AD30-4E526318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6238BD-ECB1-4CA9-BCE8-BACA60D38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6AF2EB-8BAD-4256-85A0-62C5B4AA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52" y="643467"/>
            <a:ext cx="4578496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8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dirty="0">
                <a:solidFill>
                  <a:srgbClr val="000000"/>
                </a:solidFill>
                <a:latin typeface="HelveticaNeue"/>
              </a:rPr>
              <a:t>투자은행</a:t>
            </a:r>
            <a:r>
              <a:rPr lang="en-US" altLang="ko-KR" b="1" dirty="0">
                <a:solidFill>
                  <a:srgbClr val="000000"/>
                </a:solidFill>
                <a:latin typeface="HelveticaNeue"/>
              </a:rPr>
              <a:t>(Investment Bank)</a:t>
            </a:r>
            <a:br>
              <a:rPr lang="ko-KR" altLang="en-US" b="1" dirty="0">
                <a:solidFill>
                  <a:srgbClr val="000000"/>
                </a:solidFill>
                <a:latin typeface="HelveticaNeue"/>
              </a:rPr>
            </a:br>
            <a:endParaRPr lang="ko-KR" altLang="en-US" b="1" dirty="0">
              <a:solidFill>
                <a:srgbClr val="000000"/>
              </a:solidFill>
              <a:latin typeface="HelveticaNeue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fontAlgn="base"/>
            <a:r>
              <a:rPr lang="ko-KR" altLang="en-US" b="0" i="0" dirty="0"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수신</a:t>
            </a:r>
            <a:r>
              <a:rPr lang="en-US" altLang="ko-KR" b="0" i="0" dirty="0">
                <a:effectLst/>
                <a:latin typeface="HelveticaNeue"/>
              </a:rPr>
              <a:t>) </a:t>
            </a:r>
            <a:r>
              <a:rPr lang="ko-KR" altLang="en-US" b="0" i="0" dirty="0">
                <a:effectLst/>
                <a:latin typeface="HelveticaNeue"/>
              </a:rPr>
              <a:t>이 예금을 자금원으로 </a:t>
            </a:r>
            <a:r>
              <a:rPr lang="ko-KR" altLang="en-US" b="0" i="0" dirty="0" err="1">
                <a:effectLst/>
                <a:latin typeface="HelveticaNeue"/>
              </a:rPr>
              <a:t>개인과</a:t>
            </a:r>
            <a:r>
              <a:rPr lang="ko-KR" altLang="en-US" b="0" i="0" dirty="0"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여신</a:t>
            </a:r>
            <a:r>
              <a:rPr lang="en-US" altLang="ko-KR" b="0" i="0" dirty="0">
                <a:effectLst/>
                <a:latin typeface="HelveticaNeue"/>
              </a:rPr>
              <a:t>), </a:t>
            </a:r>
            <a:r>
              <a:rPr lang="ko-KR" altLang="en-US" b="0" i="0" dirty="0"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 dirty="0">
                <a:effectLst/>
                <a:latin typeface="HelveticaNeue"/>
              </a:rPr>
              <a:t>(spread between deposits and loans)</a:t>
            </a:r>
            <a:r>
              <a:rPr lang="ko-KR" altLang="en-US" b="0" i="0" dirty="0">
                <a:effectLst/>
                <a:latin typeface="HelveticaNeue"/>
              </a:rPr>
              <a:t>을 통해 수익을 창출하는 은행을 의미합니다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01326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248FE-91D2-4E54-ACD2-DB50571C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43F2C3-9C1C-4B2A-9250-71659FC2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5DD03B-A25D-4C82-8BC9-38D719FA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809843"/>
            <a:ext cx="6844045" cy="32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0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5B7827-C1CC-40A7-95E5-B2F1AAF8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53CD2-17C2-47BB-BE18-FAB61EDC3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DDDBFDE-FD73-4450-BB14-E5E41795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74107"/>
            <a:ext cx="6844045" cy="47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7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FBA27A-B73F-4C00-9643-945160A0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2B620C-A98A-4248-A486-F82A82772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982219"/>
            <a:ext cx="6112382" cy="28881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01B316-4B87-42B5-8EC2-7415B7AE6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6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09A3C9-FAD5-4B17-A6F5-43EE3F64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37FED-EC9C-4AF2-8293-CE706D9F9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A2DBC6-A379-4B8D-A0D3-2DABE24C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609" y="643467"/>
            <a:ext cx="4498383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79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745" y="963613"/>
            <a:ext cx="6844145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5. </a:t>
            </a:r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P2P </a:t>
            </a:r>
            <a:r>
              <a:rPr lang="ko-KR" altLang="en-US" sz="6000" dirty="0"/>
              <a:t>대출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56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785CEB-016C-48EA-AEB4-EF77EAD3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C6127-7080-4581-B57D-30E97C38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31814B-C1BF-412E-A04B-9A32336F7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2365921"/>
            <a:ext cx="6844045" cy="21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7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B744B7-1851-48C3-81DF-C72A4401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1A8B7E-965A-41B8-B716-19947009A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809301-C62D-4EF9-832A-FC11B6F1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90072"/>
            <a:ext cx="6844045" cy="34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1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9871E2-2C72-423E-8992-5637E46E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2CFA24-6EC8-4C8F-B5A7-D2CE8A2C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C507EA-8C4A-4C92-8C58-9323C4EE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84750"/>
            <a:ext cx="6844045" cy="38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6. </a:t>
            </a:r>
            <a:r>
              <a:rPr lang="ko-KR" altLang="en-US" sz="6000" dirty="0"/>
              <a:t>빅데이터와 인공지능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73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FDS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878" y="1065955"/>
            <a:ext cx="3648776" cy="4817318"/>
          </a:xfrm>
        </p:spPr>
        <p:txBody>
          <a:bodyPr anchor="ctr">
            <a:normAutofit/>
          </a:bodyPr>
          <a:lstStyle/>
          <a:p>
            <a:pPr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HelveticaNeue"/>
              </a:rPr>
              <a:t>상업투자은행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Neue"/>
              </a:rPr>
              <a:t>(CIB)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955"/>
            <a:ext cx="5749774" cy="4725246"/>
          </a:xfrm>
        </p:spPr>
        <p:txBody>
          <a:bodyPr anchor="ctr">
            <a:normAutofit lnSpcReduction="10000"/>
          </a:bodyPr>
          <a:lstStyle/>
          <a:p>
            <a:pPr algn="just" fontAlgn="base"/>
            <a:r>
              <a:rPr lang="ko-KR" altLang="en-US" b="0" i="0" dirty="0">
                <a:solidFill>
                  <a:srgbClr val="FF008C"/>
                </a:solidFill>
                <a:effectLst/>
                <a:latin typeface="HelveticaNeue"/>
              </a:rPr>
              <a:t>상업은행이 투자은행을 자회사로 거느린 형태의 금융지주회사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를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상업은행인 체이스 맨해튼 뱅크가 투자은행인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J.P.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모건을 인수해 만들어진 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J.P.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모건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체이스’가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상업투자은행의 대표적인 예로 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상업투자은행은 수신과 여신 업무를 통해 안정적인 수익을 창출하는 상업은행의 안정성과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적극적인 투자를 통해 높은 수익률을 창출하는 투자은행의 수익성을 모두 갖춘다는 장점이 있습니다</a:t>
            </a:r>
            <a:endParaRPr lang="ko-KR" altLang="en-US" b="0" i="0" dirty="0">
              <a:solidFill>
                <a:srgbClr val="000000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648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612A3-E915-4F66-B5EC-9BA0E8BE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0B0B50-AB11-41E6-9493-D1B4DD628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29119A0F-BBBD-44DE-A3B4-668DAB54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29805"/>
            <a:ext cx="6844045" cy="53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DB17AD9-79FA-4F09-8A03-76EA14E7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845CD-5A5A-4B52-A6C6-CE2CA541E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1E2C9CF-E711-4B22-8484-54C85AAC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08328"/>
            <a:ext cx="6844045" cy="4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44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결제 사기탐지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80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A50E03-D86C-404F-98F0-366C0934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4CDC8-C163-4474-8830-122552F9A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113325C-4B7D-46B7-934F-C6CA49CA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37418"/>
            <a:ext cx="6844045" cy="51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1A60A8-F3EC-4F5C-BFEC-101CBA43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1E322-6169-481E-B894-9D73E0BF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55B022F-06D5-4B5A-A7EA-CED4F66E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87" y="643467"/>
            <a:ext cx="5608626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0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15FFB0-5B10-4115-972D-B75BFCD4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9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59862E-FC20-46F0-A864-B41A9465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09" y="1129766"/>
            <a:ext cx="5739557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82E013-B8C0-41E2-BFA6-E94108AA6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78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DDB9E7-6429-4E4D-8711-8EEDF245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501FEA-B7FD-401D-BF55-723C669B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40" y="1137621"/>
            <a:ext cx="5531477" cy="45772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0CB701-2008-4B8F-8F90-5B2555CEE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371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대출 사기탐지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8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DE3630-F9BB-4F24-AAB5-FBE5B0B8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가계대출사기</a:t>
            </a:r>
          </a:p>
        </p:txBody>
      </p:sp>
      <p:sp useBgFill="1">
        <p:nvSpPr>
          <p:cNvPr id="10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CE7B60-97C8-49DD-8D10-F7C16078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7162"/>
            <a:ext cx="6112382" cy="34382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F0E92-F9B2-40B2-9F03-26726BE2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8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EEB2DA-7236-46ED-8147-85CE2D1C1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기업대출 사기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69D749-9148-4BC8-809A-FF4B38197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B83C3E-2E1E-40BE-846F-842B20CD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93" y="643467"/>
            <a:ext cx="5357815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3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200" b="1" dirty="0" err="1">
                <a:solidFill>
                  <a:srgbClr val="000000"/>
                </a:solidFill>
                <a:latin typeface="HelveticaNeue"/>
              </a:rPr>
              <a:t>유니버셜</a:t>
            </a:r>
            <a:r>
              <a:rPr lang="ko-KR" altLang="en-US" sz="3200" b="1" dirty="0">
                <a:solidFill>
                  <a:srgbClr val="000000"/>
                </a:solidFill>
                <a:latin typeface="HelveticaNeue"/>
              </a:rPr>
              <a:t> 은행</a:t>
            </a:r>
            <a:r>
              <a:rPr lang="en-US" altLang="ko-KR" sz="3200" b="1" dirty="0">
                <a:solidFill>
                  <a:srgbClr val="000000"/>
                </a:solidFill>
                <a:latin typeface="HelveticaNeue"/>
              </a:rPr>
              <a:t>(Universal Bank)</a:t>
            </a:r>
            <a:br>
              <a:rPr lang="ko-KR" altLang="en-US" sz="3200" b="1" dirty="0">
                <a:solidFill>
                  <a:srgbClr val="000000"/>
                </a:solidFill>
                <a:latin typeface="HelveticaNeue"/>
              </a:rPr>
            </a:br>
            <a:endParaRPr lang="ko-KR" altLang="en-US" sz="3200" b="1" dirty="0">
              <a:solidFill>
                <a:srgbClr val="000000"/>
              </a:solidFill>
              <a:latin typeface="HelveticaNeue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fontAlgn="base"/>
            <a:r>
              <a:rPr lang="ko-KR" altLang="en-US" dirty="0" err="1">
                <a:latin typeface="HelveticaNeue"/>
                <a:ea typeface="Dotum" panose="020B0600000101010101" pitchFamily="50" charset="-127"/>
              </a:rPr>
              <a:t>금융겸업이라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 부른다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 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여수신 업무 이외의 신탁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펀드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보험 판매 등의 다양한 금융업무를 취급합니다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 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3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CCC09A-91A5-4151-BC2F-761AFE5B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9BC0F-31CE-4A32-9938-B4E11C94D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DB3BB03-6545-43B4-AA69-0334199AD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22204"/>
            <a:ext cx="6844045" cy="42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2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41B180-D526-4008-8BF1-2F94F26D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4EC540-EF9B-457F-B02D-A52AA408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77" y="1137621"/>
            <a:ext cx="3970804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6A9DF7-D610-44A0-9487-BE625A70B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63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1BE1FB-044A-4E10-98EA-3DF0F1FE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대출 </a:t>
            </a:r>
            <a:r>
              <a:rPr lang="en-US" altLang="ko-KR" sz="3200" dirty="0">
                <a:solidFill>
                  <a:srgbClr val="FFFFFF"/>
                </a:solidFill>
              </a:rPr>
              <a:t>FDS </a:t>
            </a:r>
            <a:r>
              <a:rPr lang="ko-KR" altLang="en-US" sz="3200" dirty="0">
                <a:solidFill>
                  <a:srgbClr val="FFFFFF"/>
                </a:solidFill>
              </a:rPr>
              <a:t>처리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FAC778-7CF9-455D-B110-0B62D6841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2D6B301-CE8A-4BC6-8165-B48D253F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809843"/>
            <a:ext cx="6844045" cy="32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5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4D750-55EF-4E29-9D20-2D163E97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새로운 은행 출현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A00D84-1129-4439-BB5A-D4A32A3D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1990</a:t>
            </a:r>
            <a:r>
              <a:rPr lang="ko-KR" altLang="en-US" sz="2000" dirty="0">
                <a:solidFill>
                  <a:srgbClr val="FFFFFF"/>
                </a:solidFill>
              </a:rPr>
              <a:t>년대부터 인터넷 환경이 발달로 오프라인 지점이 없는 인터넷전문은행 출현</a:t>
            </a:r>
            <a:endParaRPr lang="en-US" altLang="ko-KR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2015</a:t>
            </a:r>
            <a:r>
              <a:rPr lang="ko-KR" altLang="en-US" sz="2000" dirty="0">
                <a:solidFill>
                  <a:srgbClr val="FFFFFF"/>
                </a:solidFill>
              </a:rPr>
              <a:t>년 한국에도 인터넷 전문은행 허가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942731-348C-48F0-A6C5-5B888E1E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219199"/>
            <a:ext cx="6844045" cy="48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2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은행 상품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30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와이드스크린</PresentationFormat>
  <Paragraphs>43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7" baseType="lpstr">
      <vt:lpstr>HelveticaNeue</vt:lpstr>
      <vt:lpstr>Dotum</vt:lpstr>
      <vt:lpstr>Arial</vt:lpstr>
      <vt:lpstr>Tw Cen MT</vt:lpstr>
      <vt:lpstr>회로</vt:lpstr>
      <vt:lpstr>4차 산업혁명을 위한 금융</vt:lpstr>
      <vt:lpstr>1. 은행(Bank)</vt:lpstr>
      <vt:lpstr>1.1 은행의 다양한 분류</vt:lpstr>
      <vt:lpstr>상업은행(Commercial Bank)  </vt:lpstr>
      <vt:lpstr>투자은행(Investment Bank) </vt:lpstr>
      <vt:lpstr>상업투자은행(CIB)</vt:lpstr>
      <vt:lpstr>유니버셜 은행(Universal Bank) </vt:lpstr>
      <vt:lpstr>새로운 은행 출현</vt:lpstr>
      <vt:lpstr>은행 상품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1.3 지급결제</vt:lpstr>
      <vt:lpstr>지급결제</vt:lpstr>
      <vt:lpstr>어음수표 교환</vt:lpstr>
      <vt:lpstr>오픈뱅킹 서비스</vt:lpstr>
      <vt:lpstr>지급결제 수단</vt:lpstr>
      <vt:lpstr>PowerPoint 프레젠테이션</vt:lpstr>
      <vt:lpstr>2. 신용카드(credit card)</vt:lpstr>
      <vt:lpstr>1.1 카드의 종류</vt:lpstr>
      <vt:lpstr>신용카드 거래</vt:lpstr>
      <vt:lpstr>PowerPoint 프레젠테이션</vt:lpstr>
      <vt:lpstr>PowerPoint 프레젠테이션</vt:lpstr>
      <vt:lpstr>1.1 카드의 종류</vt:lpstr>
      <vt:lpstr>PowerPoint 프레젠테이션</vt:lpstr>
      <vt:lpstr>신용카드와 선불카드 이해하기</vt:lpstr>
      <vt:lpstr>PowerPoint 프레젠테이션</vt:lpstr>
      <vt:lpstr>PowerPoint 프레젠테이션</vt:lpstr>
      <vt:lpstr>PowerPoint 프레젠테이션</vt:lpstr>
      <vt:lpstr>3. 보험</vt:lpstr>
      <vt:lpstr>PowerPoint 프레젠테이션</vt:lpstr>
      <vt:lpstr>PowerPoint 프레젠테이션</vt:lpstr>
      <vt:lpstr>4. 핀테크 : 페이사</vt:lpstr>
      <vt:lpstr>핀테크</vt:lpstr>
      <vt:lpstr>PowerPoint 프레젠테이션</vt:lpstr>
      <vt:lpstr>PowerPoint 프레젠테이션</vt:lpstr>
      <vt:lpstr>PowerPoint 프레젠테이션</vt:lpstr>
      <vt:lpstr>페이</vt:lpstr>
      <vt:lpstr>고객결제 처리 흐름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종합결제서비스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핀테크 : P2P 대출</vt:lpstr>
      <vt:lpstr>PowerPoint 프레젠테이션</vt:lpstr>
      <vt:lpstr>PowerPoint 프레젠테이션</vt:lpstr>
      <vt:lpstr>PowerPoint 프레젠테이션</vt:lpstr>
      <vt:lpstr>6. 빅데이터와 인공지능 서비스</vt:lpstr>
      <vt:lpstr>FDS</vt:lpstr>
      <vt:lpstr>PowerPoint 프레젠테이션</vt:lpstr>
      <vt:lpstr>PowerPoint 프레젠테이션</vt:lpstr>
      <vt:lpstr>결제 사기탐지</vt:lpstr>
      <vt:lpstr>PowerPoint 프레젠테이션</vt:lpstr>
      <vt:lpstr>PowerPoint 프레젠테이션</vt:lpstr>
      <vt:lpstr>PowerPoint 프레젠테이션</vt:lpstr>
      <vt:lpstr>PowerPoint 프레젠테이션</vt:lpstr>
      <vt:lpstr>대출 사기탐지</vt:lpstr>
      <vt:lpstr>가계대출사기</vt:lpstr>
      <vt:lpstr>기업대출 사기</vt:lpstr>
      <vt:lpstr>PowerPoint 프레젠테이션</vt:lpstr>
      <vt:lpstr>PowerPoint 프레젠테이션</vt:lpstr>
      <vt:lpstr>대출 FDS 처리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4차 산업혁명을 위한 금융</dc:title>
  <dc:creator>문 용준</dc:creator>
  <cp:lastModifiedBy>문 용준</cp:lastModifiedBy>
  <cp:revision>1</cp:revision>
  <dcterms:created xsi:type="dcterms:W3CDTF">2020-07-13T14:55:33Z</dcterms:created>
  <dcterms:modified xsi:type="dcterms:W3CDTF">2020-07-13T14:55:53Z</dcterms:modified>
</cp:coreProperties>
</file>